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  <p:sldMasterId id="2147483703" r:id="rId2"/>
    <p:sldMasterId id="2147483705" r:id="rId3"/>
    <p:sldMasterId id="2147483707" r:id="rId4"/>
    <p:sldMasterId id="2147483661" r:id="rId5"/>
    <p:sldMasterId id="2147483686" r:id="rId6"/>
  </p:sldMasterIdLst>
  <p:notesMasterIdLst>
    <p:notesMasterId r:id="rId24"/>
  </p:notesMasterIdLst>
  <p:handoutMasterIdLst>
    <p:handoutMasterId r:id="rId25"/>
  </p:handoutMasterIdLst>
  <p:sldIdLst>
    <p:sldId id="281" r:id="rId7"/>
    <p:sldId id="299" r:id="rId8"/>
    <p:sldId id="294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07" r:id="rId2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C1C"/>
    <a:srgbClr val="505759"/>
    <a:srgbClr val="910513"/>
    <a:srgbClr val="8A2332"/>
    <a:srgbClr val="728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1"/>
    <p:restoredTop sz="96301"/>
  </p:normalViewPr>
  <p:slideViewPr>
    <p:cSldViewPr snapToGrid="0" snapToObjects="1">
      <p:cViewPr varScale="1">
        <p:scale>
          <a:sx n="122" d="100"/>
          <a:sy n="122" d="100"/>
        </p:scale>
        <p:origin x="5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18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54AD7C-D434-674F-ABE3-45BB78B64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E8746-50E3-7242-816C-2523F37BB0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86F72-A37D-824B-9409-D9F6F828ACF5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52F86-907E-4F40-8239-AA4DAD47C4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0CC6F-7CB9-EF49-AC89-C21AF02B4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C8A-B923-9348-98AD-70FCDC041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48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9E777-087F-2E4A-86D7-646086A1AA26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E8E15-765C-0D4F-836A-CC046D048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studied the behavior of some popular training optimizers in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E8E15-765C-0D4F-836A-CC046D048C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E8E15-765C-0D4F-836A-CC046D048C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2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8FDB-4A41-5C4A-AFAA-4A56142D9D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</p:spPr>
        <p:txBody>
          <a:bodyPr/>
          <a:lstStyle>
            <a:lvl1pPr>
              <a:defRPr sz="3300" b="1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762599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8FDB-4A41-5C4A-AFAA-4A56142D9D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</p:spPr>
        <p:txBody>
          <a:bodyPr/>
          <a:lstStyle>
            <a:lvl1pPr>
              <a:defRPr sz="3300" b="1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33804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7B3E-5A1D-7633-D0EC-FC699A70B2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3858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1F654-9786-DF68-CA17-65E6DB5548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544557"/>
            <a:ext cx="12192000" cy="8844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13420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9F9CC5-2479-E843-BF23-DB406CCD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023" y="5202936"/>
            <a:ext cx="5057233" cy="914400"/>
          </a:xfrm>
          <a:prstGeom prst="rect">
            <a:avLst/>
          </a:prstGeom>
        </p:spPr>
        <p:txBody>
          <a:bodyPr anchor="ctr" anchorCtr="0"/>
          <a:lstStyle>
            <a:lvl1pPr>
              <a:defRPr sz="36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67427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254C4D-8EE6-E548-860B-A115E0F82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023" y="5523470"/>
            <a:ext cx="8489199" cy="914400"/>
          </a:xfrm>
          <a:prstGeom prst="rect">
            <a:avLst/>
          </a:prstGeom>
        </p:spPr>
        <p:txBody>
          <a:bodyPr/>
          <a:lstStyle>
            <a:lvl1pPr>
              <a:defRPr sz="33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67609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046DE1-C9A3-3520-E524-1B05745B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90BE67-87AE-5314-4DCC-B0581164D2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618488"/>
            <a:ext cx="10945812" cy="38770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8911C3E-8ECF-E96B-701A-78BEC6165D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904" y="6425680"/>
            <a:ext cx="3749039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086E72-2E76-EECD-F98B-CD9239B503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col_Text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0DFB12-91D2-CC56-9D96-1D1B198D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081EB6-3C00-7E63-6E1C-A75965FAD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936" y="1618488"/>
            <a:ext cx="6547104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E7A3AE-D618-DB92-FCFD-84D702DBCB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97496" y="1619250"/>
            <a:ext cx="4187825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F5A5B40C-3856-E50D-BF51-7A35D9AC48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904" y="6428232"/>
            <a:ext cx="3749039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E561383-AD4A-F1CC-93AA-CF3EA99078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6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col_Text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75FB63-CD60-BF65-E6F1-BED98AB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C2378-6944-6960-8576-BE652653F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618488"/>
            <a:ext cx="6548437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094B6108-47C6-4EA7-8D9A-C01CCBC9F56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397496" y="1618488"/>
            <a:ext cx="418795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D49EC406-288B-381A-6861-36E21BF9D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904" y="6428232"/>
            <a:ext cx="3749039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58629-09FD-200D-0D2C-9959587A2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7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23988B-759D-B492-9C5B-1F21624F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62634B-E700-D8E2-1ACB-12290ADAA3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238" y="1618488"/>
            <a:ext cx="10945812" cy="387705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12106563-10D8-C08C-CE7A-5DC556AB9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904" y="6428232"/>
            <a:ext cx="3749040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D38468-6517-65F3-FB51-C81E09171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2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C5A08C-A908-240B-911E-D96D988D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8835627-8C4F-213C-A604-A74D98E4E950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30238" y="1618488"/>
            <a:ext cx="1094581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448DC60-AE9D-0ED6-E996-6081EAA3A4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904" y="6428232"/>
            <a:ext cx="3749040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751B9-5920-BA8B-EB67-964451952C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5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4572E6-3F53-D12A-2F4D-5C6E3185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D7F62CC9-AC31-A2A3-D038-794CACC4C2F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30238" y="1618488"/>
            <a:ext cx="1094581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16806E8-40A3-CAD4-0303-D372F13003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904" y="6428232"/>
            <a:ext cx="3749040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482301-ECFD-2522-0C41-BF4CBDC167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8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versity of Massachusetts Amherst">
            <a:extLst>
              <a:ext uri="{FF2B5EF4-FFF2-40B4-BE49-F238E27FC236}">
                <a16:creationId xmlns:a16="http://schemas.microsoft.com/office/drawing/2014/main" id="{9D51EAB0-BFA2-3AE5-7061-7B6D9FC301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2400" y="455142"/>
            <a:ext cx="2451735" cy="642620"/>
          </a:xfrm>
          <a:prstGeom prst="rect">
            <a:avLst/>
          </a:prstGeom>
        </p:spPr>
      </p:pic>
      <p:pic>
        <p:nvPicPr>
          <p:cNvPr id="7" name="Picture 6" descr="Aerial view of campus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"/>
          <a:stretch/>
        </p:blipFill>
        <p:spPr>
          <a:xfrm>
            <a:off x="-2" y="1507524"/>
            <a:ext cx="12194852" cy="535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7213C1-2324-3E4D-B605-5FC1DA7D8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0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Massachusetts Amherst">
            <a:extLst>
              <a:ext uri="{FF2B5EF4-FFF2-40B4-BE49-F238E27FC236}">
                <a16:creationId xmlns:a16="http://schemas.microsoft.com/office/drawing/2014/main" id="{30C2870D-5273-D7CE-E3A2-7A87D413AD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2400" y="455142"/>
            <a:ext cx="2451735" cy="642620"/>
          </a:xfrm>
          <a:prstGeom prst="rect">
            <a:avLst/>
          </a:prstGeom>
        </p:spPr>
      </p:pic>
      <p:pic>
        <p:nvPicPr>
          <p:cNvPr id="7" name="Picture 6" descr="People walking near the campus pond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21"/>
          <a:stretch/>
        </p:blipFill>
        <p:spPr>
          <a:xfrm>
            <a:off x="-2" y="1507524"/>
            <a:ext cx="12192000" cy="53504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46C6C7-11F4-CD19-49E6-768D7B95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1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ity of Massachusetts Amherst">
            <a:extLst>
              <a:ext uri="{FF2B5EF4-FFF2-40B4-BE49-F238E27FC236}">
                <a16:creationId xmlns:a16="http://schemas.microsoft.com/office/drawing/2014/main" id="{C4501A7D-C8BE-F35F-AA86-6DB8B796E1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2400" y="455142"/>
            <a:ext cx="2451735" cy="642620"/>
          </a:xfrm>
          <a:prstGeom prst="rect">
            <a:avLst/>
          </a:prstGeom>
        </p:spPr>
      </p:pic>
      <p:pic>
        <p:nvPicPr>
          <p:cNvPr id="7" name="Picture 6" descr="View of campus pond with trees and buildings around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507524"/>
            <a:ext cx="12191999" cy="5350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5A1678-324F-9181-841D-8471B75EF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2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versity of Massachusetts Amherst">
            <a:extLst>
              <a:ext uri="{FF2B5EF4-FFF2-40B4-BE49-F238E27FC236}">
                <a16:creationId xmlns:a16="http://schemas.microsoft.com/office/drawing/2014/main" id="{5B416C8C-54EC-C82F-9D0B-DE4B25FA4E8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667" y="6292720"/>
            <a:ext cx="1165614" cy="30551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57514-0BB0-B19E-7766-6990A73E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3D96EA-21B0-A7C1-F8E9-35D8BE11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0945368" cy="3877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1D41-22DB-F258-73A6-F4EADF4A2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520" y="6429709"/>
            <a:ext cx="963929" cy="165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959C8A-286A-AC77-588C-D3F9E6DEB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18520" y="6429709"/>
            <a:ext cx="0" cy="179771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78C341-83D7-4D2E-AFB2-59EC89B4D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07024"/>
            <a:ext cx="12198096" cy="59635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11" r:id="rId3"/>
    <p:sldLayoutId id="2147483709" r:id="rId4"/>
    <p:sldLayoutId id="2147483713" r:id="rId5"/>
    <p:sldLayoutId id="2147483714" r:id="rId6"/>
    <p:sldLayoutId id="214748371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881C1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6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orient="horz" pos="405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575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926F06-EF9B-4040-B0D3-3AD4F6AC6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06530"/>
            <a:ext cx="12192000" cy="67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CBF85-5575-0F85-3E31-0CC2103C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193792"/>
            <a:ext cx="10515600" cy="580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57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8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B3EDD7-0FEA-FC7E-7257-1A3967AC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07024"/>
            <a:ext cx="121920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58B2AE6-207B-A392-843E-67BD0276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4517"/>
            <a:ext cx="12192000" cy="87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89CB3-B294-D3C8-E820-14E25C0466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8106" y="4965611"/>
            <a:ext cx="1835789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910F-6F81-5AFA-6069-5E387028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44" y="2029858"/>
            <a:ext cx="10355512" cy="1005840"/>
          </a:xfrm>
        </p:spPr>
        <p:txBody>
          <a:bodyPr anchor="ctr">
            <a:noAutofit/>
          </a:bodyPr>
          <a:lstStyle/>
          <a:p>
            <a:pPr algn="ctr"/>
            <a:r>
              <a:rPr lang="en-US" sz="3200" i="0" u="none" strike="noStrike" dirty="0" err="1">
                <a:solidFill>
                  <a:srgbClr val="881C1C"/>
                </a:solidFill>
                <a:effectLst/>
              </a:rPr>
              <a:t>MoneyGANs</a:t>
            </a:r>
            <a:r>
              <a:rPr lang="en-US" sz="3200" i="0" u="none" strike="noStrike" dirty="0">
                <a:solidFill>
                  <a:srgbClr val="881C1C"/>
                </a:solidFill>
                <a:effectLst/>
              </a:rPr>
              <a:t>: Generating Synthetic Moneyline Data for Sports Betting Markets</a:t>
            </a:r>
            <a:br>
              <a:rPr lang="en-US" sz="3200" b="0" dirty="0"/>
            </a:br>
            <a:endParaRPr lang="en-US" sz="3200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79BF60-7A62-F654-9514-248608CEFD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28388" y="6429375"/>
            <a:ext cx="963612" cy="1651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D451C3AF-C182-BB47-A3C0-0AB666CF8761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8CA956-8DC4-77E8-5D78-6945688143B5}"/>
              </a:ext>
            </a:extLst>
          </p:cNvPr>
          <p:cNvSpPr txBox="1">
            <a:spLocks/>
          </p:cNvSpPr>
          <p:nvPr/>
        </p:nvSpPr>
        <p:spPr>
          <a:xfrm>
            <a:off x="1060484" y="1676894"/>
            <a:ext cx="10355512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21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35BDC-DBE0-8AF1-00A9-635D7E7253C7}"/>
              </a:ext>
            </a:extLst>
          </p:cNvPr>
          <p:cNvSpPr txBox="1"/>
          <p:nvPr/>
        </p:nvSpPr>
        <p:spPr>
          <a:xfrm>
            <a:off x="3728720" y="3167390"/>
            <a:ext cx="47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Jake Birnbach</a:t>
            </a:r>
          </a:p>
        </p:txBody>
      </p:sp>
    </p:spTree>
    <p:extLst>
      <p:ext uri="{BB962C8B-B14F-4D97-AF65-F5344CB8AC3E}">
        <p14:creationId xmlns:p14="http://schemas.microsoft.com/office/powerpoint/2010/main" val="3966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"/>
    </mc:Choice>
    <mc:Fallback xmlns="">
      <p:transition spd="slow" advTm="277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43891-C085-0114-6C80-FE52D543A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277D-C082-1D98-F1CC-FD639A1C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W-GAN Training cont.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690D9-0DC4-A542-A037-D1FB663494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8DC06-8444-CA41-0567-ACE3116AB3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EDCF24-CC13-A2E9-76DA-C17BE4B5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64" y="1462532"/>
            <a:ext cx="6904871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3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DAD88-6346-38CF-DD63-E7867B74E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691F-609C-3EA6-B584-01C5799E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Empirical Data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6040-7016-5446-C331-3F0D845F14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1C67-4537-C232-C957-68C7139A5B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805BB-95FF-B0D9-5863-A4E313F19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95" y="1474171"/>
            <a:ext cx="6963010" cy="414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9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BEDAE-F2FF-F59C-60DE-85F0447A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1CEA-5F53-18C0-F0AC-0FBE88EF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40664"/>
            <a:ext cx="11561064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Initial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0589C-B357-B937-07AE-2D72986431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67D7D-299C-0D8E-B96E-CC612F9E76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060D0-3DD9-8557-5D59-6CBCEA55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78" y="1554949"/>
            <a:ext cx="5257406" cy="3748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A504CF5A-3FAE-B1F3-CA0F-89545BBCD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16" y="1745206"/>
                <a:ext cx="5472684" cy="3876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600" b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W-GAN Architecture from 2017 foundational paper (</a:t>
                </a:r>
                <a:r>
                  <a:rPr lang="en-US" sz="2800" dirty="0"/>
                  <a:t>Arjovsky et al. 2017)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Critic &amp; Generator</a:t>
                </a:r>
              </a:p>
              <a:p>
                <a:pPr marL="1143000" lvl="1" indent="-457200"/>
                <a:r>
                  <a:rPr lang="en-US" sz="2400" dirty="0"/>
                  <a:t>1 hidden layer with 128 units</a:t>
                </a:r>
              </a:p>
              <a:p>
                <a:pPr marL="1143000" lvl="1" indent="-457200"/>
                <a:r>
                  <a:rPr lang="en-US" sz="2400" dirty="0"/>
                  <a:t>ReLU activation functions (leaky ReLU used in critic)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Enforces Lipschitz in Critic via weight clipping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Trained for 5000 epochs using RMSProp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lang="en-US" sz="2800" dirty="0"/>
              </a:p>
              <a:p>
                <a:pPr lvl="1" indent="0">
                  <a:buNone/>
                </a:pPr>
                <a:endParaRPr lang="en-US" sz="2400" dirty="0"/>
              </a:p>
              <a:p>
                <a:pPr marL="457200" indent="-457200"/>
                <a:endParaRPr lang="en-US" sz="2800" dirty="0"/>
              </a:p>
              <a:p>
                <a:endParaRPr lang="en-US" sz="3600" dirty="0"/>
              </a:p>
              <a:p>
                <a:pPr marL="1143000" lvl="1" indent="-457200"/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A504CF5A-3FAE-B1F3-CA0F-89545BBCD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16" y="1745206"/>
                <a:ext cx="5472684" cy="3876675"/>
              </a:xfrm>
              <a:prstGeom prst="rect">
                <a:avLst/>
              </a:prstGeom>
              <a:blipFill>
                <a:blip r:embed="rId4"/>
                <a:stretch>
                  <a:fillRect l="-1617" t="-3922" r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186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557B-0F37-58E7-F3D1-C3A79EEB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2C71-2861-8524-5D96-25688E54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40664"/>
            <a:ext cx="11561064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 Model with Regularization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8298B-54BF-D0C3-21A7-D8A87AE94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E6449-B237-84CB-5FE3-562DF7F3F5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0CFC7757-1529-E20C-0ECD-4E37AEBB4B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16" y="1745206"/>
                <a:ext cx="5472684" cy="38766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600" b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Larger network, uses Dropout and Batch Normalization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Critic &amp; Generator</a:t>
                </a:r>
              </a:p>
              <a:p>
                <a:pPr marL="1143000" lvl="1" indent="-457200"/>
                <a:r>
                  <a:rPr lang="en-US" sz="2400" dirty="0"/>
                  <a:t>2 hidden layer with 512 and 256 units respectively</a:t>
                </a:r>
              </a:p>
              <a:p>
                <a:pPr marL="1143000" lvl="1" indent="-457200"/>
                <a:r>
                  <a:rPr lang="en-US" sz="2400" dirty="0"/>
                  <a:t>ReLU activation functions (leaky ReLU used in critic)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Enforces Lipschitz in Critic via Spectral Normalization (dividing weights matrix by largest singular value)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Trained for 5000 epochs using ADAM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lang="en-US" sz="2800" dirty="0"/>
              </a:p>
              <a:p>
                <a:pPr lvl="1" indent="0">
                  <a:buNone/>
                </a:pPr>
                <a:endParaRPr lang="en-US" sz="2400" dirty="0"/>
              </a:p>
              <a:p>
                <a:pPr marL="457200" indent="-457200"/>
                <a:endParaRPr lang="en-US" sz="2800" dirty="0"/>
              </a:p>
              <a:p>
                <a:endParaRPr lang="en-US" sz="3600" dirty="0"/>
              </a:p>
              <a:p>
                <a:pPr marL="1143000" lvl="1" indent="-457200"/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0CFC7757-1529-E20C-0ECD-4E37AEBB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16" y="1745206"/>
                <a:ext cx="5472684" cy="3876675"/>
              </a:xfrm>
              <a:prstGeom prst="rect">
                <a:avLst/>
              </a:prstGeom>
              <a:blipFill>
                <a:blip r:embed="rId2"/>
                <a:stretch>
                  <a:fillRect l="-1386" t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26785C-3DF6-632D-945D-E6752394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09" y="1562965"/>
            <a:ext cx="5234917" cy="37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2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75FF0-B987-C330-31F5-2D7EFD297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07B4-BF3D-32E1-9E8B-EFD5B294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40664"/>
            <a:ext cx="11561064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05334-611F-8659-1B34-81D3CE4550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CCBE7-F37A-A4FA-011E-C2F439A8F7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38DA-2D2D-3D3F-4B3B-980A46027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5" y="2161164"/>
            <a:ext cx="4656277" cy="2535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02419-01AF-D260-3BE3-7D9E4929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8" y="2078304"/>
            <a:ext cx="6713282" cy="2701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008C76-1CCD-BCEC-5007-57DAA0EB6006}"/>
              </a:ext>
            </a:extLst>
          </p:cNvPr>
          <p:cNvSpPr txBox="1"/>
          <p:nvPr/>
        </p:nvSpPr>
        <p:spPr>
          <a:xfrm>
            <a:off x="504196" y="4696835"/>
            <a:ext cx="424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Appears to be unstable during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2A53E-83C4-76BC-1480-8B56468EC939}"/>
              </a:ext>
            </a:extLst>
          </p:cNvPr>
          <p:cNvSpPr txBox="1"/>
          <p:nvPr/>
        </p:nvSpPr>
        <p:spPr>
          <a:xfrm>
            <a:off x="5965980" y="4716018"/>
            <a:ext cx="567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Fails to capture cluster when pos money is negative</a:t>
            </a:r>
          </a:p>
        </p:txBody>
      </p:sp>
    </p:spTree>
    <p:extLst>
      <p:ext uri="{BB962C8B-B14F-4D97-AF65-F5344CB8AC3E}">
        <p14:creationId xmlns:p14="http://schemas.microsoft.com/office/powerpoint/2010/main" val="372475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B7C63-73F6-B78A-0D5B-3173A07D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49A3-438A-FE8B-69F5-32FCF5120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40664"/>
            <a:ext cx="11561064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B40E4-54B9-54F7-8332-E4DB9ACF7B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62B8A-D575-8140-3EA8-75A1507DA77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70D3F6B-B94F-E18F-F394-0B549EE5AF08}"/>
              </a:ext>
            </a:extLst>
          </p:cNvPr>
          <p:cNvSpPr txBox="1">
            <a:spLocks/>
          </p:cNvSpPr>
          <p:nvPr/>
        </p:nvSpPr>
        <p:spPr>
          <a:xfrm>
            <a:off x="623316" y="1745206"/>
            <a:ext cx="8584628" cy="387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Experiment with larger networks on distributed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using traditional mixture modeling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Incorporate Integral Probability Metrics (IPMs) for better training stability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 to generate synthetic timeseries data (instead of one point in time)</a:t>
            </a:r>
          </a:p>
          <a:p>
            <a:pPr lvl="1" indent="0">
              <a:buNone/>
            </a:pPr>
            <a:endParaRPr lang="en-US" sz="2400" dirty="0"/>
          </a:p>
          <a:p>
            <a:pPr marL="457200" indent="-457200"/>
            <a:endParaRPr lang="en-US" sz="2800" dirty="0"/>
          </a:p>
          <a:p>
            <a:endParaRPr lang="en-US" sz="3600" dirty="0"/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8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4A213-ED0E-53A4-95DC-F7EE4F572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61A6-4949-4BB6-9204-758D4D8C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40664"/>
            <a:ext cx="11561064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D3FF1-AFAF-9D2B-C550-C4C8CCC9A3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33B66-D73D-3DA1-4308-7231BD57E0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" name="Picture 17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B6553BAF-7138-955B-2EC3-0D3C603F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r="9956" b="25867"/>
          <a:stretch>
            <a:fillRect/>
          </a:stretch>
        </p:blipFill>
        <p:spPr>
          <a:xfrm>
            <a:off x="1907709" y="1712297"/>
            <a:ext cx="3051388" cy="2824482"/>
          </a:xfrm>
          <a:custGeom>
            <a:avLst/>
            <a:gdLst>
              <a:gd name="connsiteX0" fmla="*/ 1525694 w 3051388"/>
              <a:gd name="connsiteY0" fmla="*/ 0 h 2824482"/>
              <a:gd name="connsiteX1" fmla="*/ 3051388 w 3051388"/>
              <a:gd name="connsiteY1" fmla="*/ 1412241 h 2824482"/>
              <a:gd name="connsiteX2" fmla="*/ 1525694 w 3051388"/>
              <a:gd name="connsiteY2" fmla="*/ 2824482 h 2824482"/>
              <a:gd name="connsiteX3" fmla="*/ 0 w 3051388"/>
              <a:gd name="connsiteY3" fmla="*/ 1412241 h 2824482"/>
              <a:gd name="connsiteX4" fmla="*/ 1525694 w 3051388"/>
              <a:gd name="connsiteY4" fmla="*/ 0 h 282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1388" h="2824482">
                <a:moveTo>
                  <a:pt x="1525694" y="0"/>
                </a:moveTo>
                <a:cubicBezTo>
                  <a:pt x="2368312" y="0"/>
                  <a:pt x="3051388" y="632282"/>
                  <a:pt x="3051388" y="1412241"/>
                </a:cubicBezTo>
                <a:cubicBezTo>
                  <a:pt x="3051388" y="2192200"/>
                  <a:pt x="2368312" y="2824482"/>
                  <a:pt x="1525694" y="2824482"/>
                </a:cubicBezTo>
                <a:cubicBezTo>
                  <a:pt x="683076" y="2824482"/>
                  <a:pt x="0" y="2192200"/>
                  <a:pt x="0" y="1412241"/>
                </a:cubicBezTo>
                <a:cubicBezTo>
                  <a:pt x="0" y="632282"/>
                  <a:pt x="683076" y="0"/>
                  <a:pt x="1525694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133966-17D8-25CD-9577-3242BE67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18" b="3718"/>
          <a:stretch/>
        </p:blipFill>
        <p:spPr>
          <a:xfrm>
            <a:off x="7232903" y="1711865"/>
            <a:ext cx="3051388" cy="2824482"/>
          </a:xfrm>
          <a:custGeom>
            <a:avLst/>
            <a:gdLst>
              <a:gd name="connsiteX0" fmla="*/ 1525694 w 3051388"/>
              <a:gd name="connsiteY0" fmla="*/ 0 h 2824482"/>
              <a:gd name="connsiteX1" fmla="*/ 3051388 w 3051388"/>
              <a:gd name="connsiteY1" fmla="*/ 1412241 h 2824482"/>
              <a:gd name="connsiteX2" fmla="*/ 1525694 w 3051388"/>
              <a:gd name="connsiteY2" fmla="*/ 2824482 h 2824482"/>
              <a:gd name="connsiteX3" fmla="*/ 0 w 3051388"/>
              <a:gd name="connsiteY3" fmla="*/ 1412241 h 2824482"/>
              <a:gd name="connsiteX4" fmla="*/ 1525694 w 3051388"/>
              <a:gd name="connsiteY4" fmla="*/ 0 h 282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1388" h="2824482">
                <a:moveTo>
                  <a:pt x="1525694" y="0"/>
                </a:moveTo>
                <a:cubicBezTo>
                  <a:pt x="2368312" y="0"/>
                  <a:pt x="3051388" y="632282"/>
                  <a:pt x="3051388" y="1412241"/>
                </a:cubicBezTo>
                <a:cubicBezTo>
                  <a:pt x="3051388" y="2192200"/>
                  <a:pt x="2368312" y="2824482"/>
                  <a:pt x="1525694" y="2824482"/>
                </a:cubicBezTo>
                <a:cubicBezTo>
                  <a:pt x="683076" y="2824482"/>
                  <a:pt x="0" y="2192200"/>
                  <a:pt x="0" y="1412241"/>
                </a:cubicBezTo>
                <a:cubicBezTo>
                  <a:pt x="0" y="632282"/>
                  <a:pt x="683076" y="0"/>
                  <a:pt x="1525694" y="0"/>
                </a:cubicBez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76B78B-88AF-FD91-2AF2-4EA6E503C10F}"/>
              </a:ext>
            </a:extLst>
          </p:cNvPr>
          <p:cNvSpPr txBox="1"/>
          <p:nvPr/>
        </p:nvSpPr>
        <p:spPr>
          <a:xfrm>
            <a:off x="1754294" y="4822613"/>
            <a:ext cx="4341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Markos </a:t>
            </a:r>
            <a:r>
              <a:rPr lang="en-US" b="0" i="0" u="none" strike="noStrike" dirty="0">
                <a:solidFill>
                  <a:srgbClr val="111111"/>
                </a:solidFill>
                <a:effectLst/>
                <a:latin typeface="Lucida Grande" panose="020B0600040502020204" pitchFamily="34" charset="0"/>
              </a:rPr>
              <a:t>Katsoulakis</a:t>
            </a:r>
            <a:r>
              <a:rPr lang="en-US" dirty="0"/>
              <a:t> PhD</a:t>
            </a:r>
          </a:p>
          <a:p>
            <a:r>
              <a:rPr lang="en-US" dirty="0"/>
              <a:t>University of Massachusetts Amherst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707DD2-8BFE-C121-ECCB-A4081CB2F9EF}"/>
              </a:ext>
            </a:extLst>
          </p:cNvPr>
          <p:cNvSpPr txBox="1"/>
          <p:nvPr/>
        </p:nvSpPr>
        <p:spPr>
          <a:xfrm>
            <a:off x="7158778" y="4822613"/>
            <a:ext cx="4341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Jonathan Larson PhD</a:t>
            </a:r>
          </a:p>
          <a:p>
            <a:r>
              <a:rPr lang="en-US" dirty="0"/>
              <a:t>University of Massachusetts Amherst</a:t>
            </a:r>
          </a:p>
        </p:txBody>
      </p:sp>
    </p:spTree>
    <p:extLst>
      <p:ext uri="{BB962C8B-B14F-4D97-AF65-F5344CB8AC3E}">
        <p14:creationId xmlns:p14="http://schemas.microsoft.com/office/powerpoint/2010/main" val="139990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4504-8B42-71BB-5955-B9AF447E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16" y="228600"/>
            <a:ext cx="1094536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0D49A-87C1-D97D-B8C1-2E6B836449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BA1B0-E3EC-89DE-45C6-3716A9533F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8D61BDD-EEC9-4C17-A4DD-B745DFFC87A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3316" y="914400"/>
            <a:ext cx="4870704" cy="3876675"/>
          </a:xfrm>
        </p:spPr>
        <p:txBody>
          <a:bodyPr>
            <a:noAutofit/>
          </a:bodyPr>
          <a:lstStyle/>
          <a:p>
            <a:r>
              <a:rPr lang="en-US" sz="1000" dirty="0"/>
              <a:t>[1] J. Drape. 2018. Supreme Court Ruling Favors Sports Betting. The</a:t>
            </a:r>
          </a:p>
          <a:p>
            <a:r>
              <a:rPr lang="en-US" sz="1000" dirty="0"/>
              <a:t>New York Times. Retrieved from https://</a:t>
            </a:r>
            <a:r>
              <a:rPr lang="en-US" sz="1000" dirty="0" err="1"/>
              <a:t>www.nytimes.com</a:t>
            </a:r>
            <a:r>
              <a:rPr lang="en-US" sz="1000" dirty="0"/>
              <a:t>/2018/05/</a:t>
            </a:r>
          </a:p>
          <a:p>
            <a:r>
              <a:rPr lang="en-US" sz="1000" dirty="0"/>
              <a:t>14/sports/sports-betting-supreme-</a:t>
            </a:r>
            <a:r>
              <a:rPr lang="en-US" sz="1000" dirty="0" err="1"/>
              <a:t>court.html</a:t>
            </a:r>
            <a:r>
              <a:rPr lang="en-US" sz="1000" dirty="0"/>
              <a:t>.</a:t>
            </a:r>
          </a:p>
          <a:p>
            <a:r>
              <a:rPr lang="en-US" sz="1000" dirty="0"/>
              <a:t>[2] C. Green. 2023. Massachusetts Sports Betting Sites: Best Legal MA Sports-</a:t>
            </a:r>
          </a:p>
          <a:p>
            <a:r>
              <a:rPr lang="en-US" sz="1000" dirty="0"/>
              <a:t>books. Forbes. Retrieved from https://</a:t>
            </a:r>
            <a:r>
              <a:rPr lang="en-US" sz="1000" dirty="0" err="1"/>
              <a:t>www.forbes.com</a:t>
            </a:r>
            <a:r>
              <a:rPr lang="en-US" sz="1000" dirty="0"/>
              <a:t>/betting/legal/</a:t>
            </a:r>
          </a:p>
          <a:p>
            <a:r>
              <a:rPr lang="en-US" sz="1000" dirty="0" err="1"/>
              <a:t>massachusetts</a:t>
            </a:r>
            <a:r>
              <a:rPr lang="en-US" sz="1000" dirty="0"/>
              <a:t>-sports-betting-sites/.</a:t>
            </a:r>
          </a:p>
          <a:p>
            <a:r>
              <a:rPr lang="en-US" sz="1000" dirty="0"/>
              <a:t>[3] M. Rouse. 2023. Money line bet. Investopedia. Retrieved from</a:t>
            </a:r>
          </a:p>
          <a:p>
            <a:r>
              <a:rPr lang="en-US" sz="1000" dirty="0"/>
              <a:t>https://</a:t>
            </a:r>
            <a:r>
              <a:rPr lang="en-US" sz="1000" dirty="0" err="1"/>
              <a:t>www.investopedia.com</a:t>
            </a:r>
            <a:r>
              <a:rPr lang="en-US" sz="1000" dirty="0"/>
              <a:t>/money-line-bet-5217219#:~:</a:t>
            </a:r>
          </a:p>
          <a:p>
            <a:r>
              <a:rPr lang="en-US" sz="1000" dirty="0"/>
              <a:t>text=Money%20line%20bets%20are%20wagers,a%20couple%20of%</a:t>
            </a:r>
          </a:p>
          <a:p>
            <a:r>
              <a:rPr lang="en-US" sz="1000" dirty="0"/>
              <a:t>20possible%20outcomes.</a:t>
            </a:r>
          </a:p>
          <a:p>
            <a:r>
              <a:rPr lang="en-US" sz="1000" dirty="0"/>
              <a:t>[4] D. A. Harville. 2023. ”Modern and post-modern portfolio theory as ap-</a:t>
            </a:r>
          </a:p>
          <a:p>
            <a:r>
              <a:rPr lang="en-US" sz="1000" dirty="0"/>
              <a:t>plied to moneyline betting.” Journal of Quantitative Analysis in Sports,</a:t>
            </a:r>
          </a:p>
          <a:p>
            <a:r>
              <a:rPr lang="en-US" sz="1000" dirty="0"/>
              <a:t>vol. 19, no. 2, pp. 73-89. De Gruyter. DOI: https://</a:t>
            </a:r>
            <a:r>
              <a:rPr lang="en-US" sz="1000" dirty="0" err="1"/>
              <a:t>doi.org</a:t>
            </a:r>
            <a:r>
              <a:rPr lang="en-US" sz="1000" dirty="0"/>
              <a:t>/10.1515/</a:t>
            </a:r>
          </a:p>
          <a:p>
            <a:r>
              <a:rPr lang="en-US" sz="1000" dirty="0"/>
              <a:t>jqas-2021-0107.</a:t>
            </a:r>
          </a:p>
          <a:p>
            <a:r>
              <a:rPr lang="en-US" sz="1000" dirty="0"/>
              <a:t>[5] Forbes Betting Guide. 2023. ”How Sports Betting Odds Work.”</a:t>
            </a:r>
          </a:p>
          <a:p>
            <a:r>
              <a:rPr lang="en-US" sz="1000" dirty="0"/>
              <a:t>Forbes. Retrieved from https://</a:t>
            </a:r>
            <a:r>
              <a:rPr lang="en-US" sz="1000" dirty="0" err="1"/>
              <a:t>www.forbes.com</a:t>
            </a:r>
            <a:r>
              <a:rPr lang="en-US" sz="1000" dirty="0"/>
              <a:t>/betting/guide/</a:t>
            </a:r>
          </a:p>
          <a:p>
            <a:r>
              <a:rPr lang="en-US" sz="1000" dirty="0"/>
              <a:t>how-sports-betting-odds-work/#</a:t>
            </a:r>
            <a:r>
              <a:rPr lang="en-US" sz="1000" dirty="0" err="1"/>
              <a:t>where_do_sports_betting_odds</a:t>
            </a:r>
            <a:r>
              <a:rPr lang="en-US" sz="1000" dirty="0"/>
              <a:t>_</a:t>
            </a:r>
          </a:p>
          <a:p>
            <a:r>
              <a:rPr lang="en-US" sz="1000" dirty="0" err="1"/>
              <a:t>come_from_section</a:t>
            </a:r>
            <a:r>
              <a:rPr lang="en-US" sz="1000" dirty="0"/>
              <a:t>.</a:t>
            </a:r>
          </a:p>
          <a:p>
            <a:r>
              <a:rPr lang="en-US" sz="1000" dirty="0"/>
              <a:t>.</a:t>
            </a:r>
          </a:p>
          <a:p>
            <a:endParaRPr lang="en-US" sz="1000" dirty="0"/>
          </a:p>
        </p:txBody>
      </p:sp>
      <p:sp>
        <p:nvSpPr>
          <p:cNvPr id="10" name="Table Placeholder 6">
            <a:extLst>
              <a:ext uri="{FF2B5EF4-FFF2-40B4-BE49-F238E27FC236}">
                <a16:creationId xmlns:a16="http://schemas.microsoft.com/office/drawing/2014/main" id="{9FD1A678-3329-62E9-DC49-EF9556248621}"/>
              </a:ext>
            </a:extLst>
          </p:cNvPr>
          <p:cNvSpPr txBox="1">
            <a:spLocks/>
          </p:cNvSpPr>
          <p:nvPr/>
        </p:nvSpPr>
        <p:spPr>
          <a:xfrm>
            <a:off x="6021196" y="857202"/>
            <a:ext cx="5020312" cy="3876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6] Levitt, S. D. 2004. Why are Gambling Markets </a:t>
            </a:r>
            <a:r>
              <a:rPr lang="en-US" sz="1000" dirty="0" err="1"/>
              <a:t>Organised</a:t>
            </a:r>
            <a:r>
              <a:rPr lang="en-US" sz="1000" dirty="0"/>
              <a:t> so Differently</a:t>
            </a:r>
          </a:p>
          <a:p>
            <a:r>
              <a:rPr lang="en-US" sz="1000" dirty="0"/>
              <a:t>from Financial Markets? The Economic Journal, 114(495), 223–246.</a:t>
            </a:r>
          </a:p>
          <a:p>
            <a:r>
              <a:rPr lang="en-US" sz="1000" dirty="0"/>
              <a:t>https://</a:t>
            </a:r>
            <a:r>
              <a:rPr lang="en-US" sz="1000" dirty="0" err="1"/>
              <a:t>doi.org</a:t>
            </a:r>
            <a:r>
              <a:rPr lang="en-US" sz="1000" dirty="0"/>
              <a:t>/10.1111/j.1468-0297.2004.00207</a:t>
            </a:r>
          </a:p>
          <a:p>
            <a:r>
              <a:rPr lang="en-US" sz="1000" dirty="0"/>
              <a:t>[7] Goodfellow et al. 2014. Generative Adversarial Networks. </a:t>
            </a:r>
            <a:r>
              <a:rPr lang="en-US" sz="1000" dirty="0" err="1"/>
              <a:t>arXiv</a:t>
            </a:r>
            <a:r>
              <a:rPr lang="en-US" sz="1000" dirty="0"/>
              <a:t>. http:</a:t>
            </a:r>
          </a:p>
          <a:p>
            <a:r>
              <a:rPr lang="en-US" sz="1000" dirty="0"/>
              <a:t>//</a:t>
            </a:r>
            <a:r>
              <a:rPr lang="en-US" sz="1000" dirty="0" err="1"/>
              <a:t>arxiv.org</a:t>
            </a:r>
            <a:r>
              <a:rPr lang="en-US" sz="1000" dirty="0"/>
              <a:t>/abs/1406.2661.</a:t>
            </a:r>
          </a:p>
          <a:p>
            <a:r>
              <a:rPr lang="en-US" sz="1000" dirty="0"/>
              <a:t>[8] R. J. Paul and A. P. Weinbach. 2012. Sportsbook behavior in the NCAA</a:t>
            </a:r>
          </a:p>
          <a:p>
            <a:r>
              <a:rPr lang="en-US" sz="1000" dirty="0"/>
              <a:t>football betting market: Tests of the traditional and Levitt models of</a:t>
            </a:r>
          </a:p>
          <a:p>
            <a:r>
              <a:rPr lang="en-US" sz="1000" dirty="0"/>
              <a:t>sportsbook behavior. Journal of Prediction Markets</a:t>
            </a:r>
          </a:p>
          <a:p>
            <a:r>
              <a:rPr lang="en-US" sz="1000" dirty="0"/>
              <a:t>[9] M. Wiese, R. Knobloch, R. Korn, and M. Kretschmer. 2020. Quant GANs:</a:t>
            </a:r>
          </a:p>
          <a:p>
            <a:r>
              <a:rPr lang="en-US" sz="1000" dirty="0"/>
              <a:t>Deep Generation of Financial Time Series. </a:t>
            </a:r>
            <a:r>
              <a:rPr lang="en-US" sz="1000" dirty="0" err="1"/>
              <a:t>arXiv</a:t>
            </a:r>
            <a:r>
              <a:rPr lang="en-US" sz="1000" dirty="0"/>
              <a:t>. https://</a:t>
            </a:r>
            <a:r>
              <a:rPr lang="en-US" sz="1000" dirty="0" err="1"/>
              <a:t>doi.org</a:t>
            </a:r>
            <a:r>
              <a:rPr lang="en-US" sz="1000" dirty="0"/>
              <a:t>/10.</a:t>
            </a:r>
          </a:p>
          <a:p>
            <a:r>
              <a:rPr lang="en-US" sz="1000" dirty="0"/>
              <a:t>48550/arXiv.1907.06673</a:t>
            </a:r>
          </a:p>
          <a:p>
            <a:r>
              <a:rPr lang="en-US" sz="1000" dirty="0"/>
              <a:t>[10] Arjovsky et al. 2017. Wasserstein GAN. </a:t>
            </a:r>
            <a:r>
              <a:rPr lang="en-US" sz="1000" dirty="0" err="1"/>
              <a:t>arXiv</a:t>
            </a:r>
            <a:r>
              <a:rPr lang="en-US" sz="1000" dirty="0"/>
              <a:t>. https://</a:t>
            </a:r>
            <a:r>
              <a:rPr lang="en-US" sz="1000" dirty="0" err="1"/>
              <a:t>doi.org</a:t>
            </a:r>
            <a:r>
              <a:rPr lang="en-US" sz="1000" dirty="0"/>
              <a:t>/10.</a:t>
            </a:r>
          </a:p>
          <a:p>
            <a:r>
              <a:rPr lang="en-US" sz="1000" dirty="0"/>
              <a:t>48550/arXiv.1701.07875</a:t>
            </a:r>
          </a:p>
          <a:p>
            <a:r>
              <a:rPr lang="en-US" sz="1000" dirty="0"/>
              <a:t>[11] C. Villani. 2009. Optimal Transport: Old and New. Springer-Verlag Berlin</a:t>
            </a:r>
          </a:p>
          <a:p>
            <a:r>
              <a:rPr lang="en-US" sz="1000" dirty="0"/>
              <a:t>Heidelberg. DOI: https://</a:t>
            </a:r>
            <a:r>
              <a:rPr lang="en-US" sz="1000" dirty="0" err="1"/>
              <a:t>doi.org</a:t>
            </a:r>
            <a:r>
              <a:rPr lang="en-US" sz="1000" dirty="0"/>
              <a:t>/10.1007/978-3-540-71050-9.</a:t>
            </a:r>
          </a:p>
          <a:p>
            <a:r>
              <a:rPr lang="en-US" sz="1000" dirty="0"/>
              <a:t>[12] T. </a:t>
            </a:r>
            <a:r>
              <a:rPr lang="en-US" sz="1000" dirty="0" err="1"/>
              <a:t>Miyato</a:t>
            </a:r>
            <a:r>
              <a:rPr lang="en-US" sz="1000" dirty="0"/>
              <a:t>, T. Kataoka, M. Koyama, and Y. Yoshida. 2018. ”Spectral Nor-</a:t>
            </a:r>
          </a:p>
          <a:p>
            <a:r>
              <a:rPr lang="en-US" sz="1000" dirty="0" err="1"/>
              <a:t>malization</a:t>
            </a:r>
            <a:r>
              <a:rPr lang="en-US" sz="1000" dirty="0"/>
              <a:t> for Generative Adversarial Networks.” </a:t>
            </a:r>
            <a:r>
              <a:rPr lang="en-US" sz="1000" dirty="0" err="1"/>
              <a:t>arXiv</a:t>
            </a:r>
            <a:r>
              <a:rPr lang="en-US" sz="1000" dirty="0"/>
              <a:t>. Retrieved from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arxiv.org</a:t>
            </a:r>
            <a:r>
              <a:rPr lang="en-US" sz="1000" dirty="0"/>
              <a:t>/abs/1802.05957. Accessed 6 November 2024</a:t>
            </a:r>
          </a:p>
          <a:p>
            <a:r>
              <a:rPr lang="en-US" sz="1000" dirty="0"/>
              <a:t>[13] GPT o1-preview. 2024. </a:t>
            </a:r>
            <a:r>
              <a:rPr lang="en-US" sz="1000" dirty="0" err="1"/>
              <a:t>OpenAi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2300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2D26-00D1-DDF4-03A8-919F29F5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Moneyline Bet?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A2688-F4CE-C2E5-4961-EC5DC1AC8C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316" y="1847088"/>
            <a:ext cx="11263884" cy="387667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Captures outcome (winner) of sporting event (i.e., NBA, MLB, NFL,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Favorite in matchup represented with negative number </a:t>
            </a:r>
          </a:p>
          <a:p>
            <a:pPr marL="1143000" lvl="1" indent="-457200"/>
            <a:r>
              <a:rPr lang="en-US" dirty="0"/>
              <a:t>-150: bettor must stake $150 to win $100 in profit if favorite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Underdog in matchup has positive number</a:t>
            </a:r>
          </a:p>
          <a:p>
            <a:pPr marL="1143000" lvl="1" indent="-457200"/>
            <a:r>
              <a:rPr lang="en-US" dirty="0"/>
              <a:t>+125: an initial bet of $100 bet yields $125 profit if the underdog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Influenced by team performance, injuries, weather conditions, and public betting sentiments.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Adjusts in real time to reflect current state of game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DABEBC-A04A-42C1-6F97-9648C6E9F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936C9-84F3-008F-B410-4427BA778C8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587223-8DFE-5CD8-6FB5-7643551C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Synthetic Moneyline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ECE97F-407E-E080-2298-8409D77BE5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822B-7DF6-8C9B-D0B7-6DA7E24436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4EC93-D739-F4AB-8FDD-81F210F61023}"/>
              </a:ext>
            </a:extLst>
          </p:cNvPr>
          <p:cNvSpPr txBox="1">
            <a:spLocks/>
          </p:cNvSpPr>
          <p:nvPr/>
        </p:nvSpPr>
        <p:spPr>
          <a:xfrm>
            <a:off x="623316" y="1847088"/>
            <a:ext cx="10945368" cy="387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Scarcity</a:t>
            </a:r>
          </a:p>
          <a:p>
            <a:pPr marL="1143000" lvl="1" indent="-457200"/>
            <a:r>
              <a:rPr lang="en-US" dirty="0"/>
              <a:t>Limited availability of accurate sports betting data. </a:t>
            </a:r>
          </a:p>
          <a:p>
            <a:pPr marL="1143000" lvl="1" indent="-457200"/>
            <a:r>
              <a:rPr lang="en-US" dirty="0"/>
              <a:t>Sportsbooks don’t allow access to proprietary market data</a:t>
            </a:r>
          </a:p>
          <a:p>
            <a:pPr marL="1143000" lvl="1" indent="-457200"/>
            <a:r>
              <a:rPr lang="en-US" dirty="0"/>
              <a:t>Publicly available data from third parties often expensive and imprecise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Prevents research into key aspects of sports betting markets such as identifying market inefficiencies or testing new betting strategies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Sports betting exploding in popularity due to legalization across U.S. states, need further exploration into market dynamics</a:t>
            </a:r>
          </a:p>
        </p:txBody>
      </p:sp>
    </p:spTree>
    <p:extLst>
      <p:ext uri="{BB962C8B-B14F-4D97-AF65-F5344CB8AC3E}">
        <p14:creationId xmlns:p14="http://schemas.microsoft.com/office/powerpoint/2010/main" val="128276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6352-10E1-73A0-6FEA-CBEBC3DE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Synthetic Data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D6168-4AC8-CE28-CDE5-FCFF440DE1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00" dirty="0">
                <a:ea typeface="Aptos" panose="020B0004020202020204" pitchFamily="34" charset="0"/>
              </a:rPr>
              <a:t>R</a:t>
            </a:r>
            <a:r>
              <a:rPr lang="en-US" sz="2200" kern="100" dirty="0">
                <a:effectLst/>
                <a:ea typeface="Aptos" panose="020B0004020202020204" pitchFamily="34" charset="0"/>
              </a:rPr>
              <a:t>esearchers can bypass data availability limitations to gain valuable insights into sports betting market 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ea typeface="Aptos" panose="020B0004020202020204" pitchFamily="34" charset="0"/>
              </a:rPr>
              <a:t>Can be used to develop and train machine learning models which need large amounts of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ea typeface="Aptos" panose="020B0004020202020204" pitchFamily="34" charset="0"/>
              </a:rPr>
              <a:t>Beyond sports </a:t>
            </a:r>
            <a:r>
              <a:rPr lang="en-US" sz="2200" kern="100" dirty="0">
                <a:ea typeface="Aptos" panose="020B0004020202020204" pitchFamily="34" charset="0"/>
              </a:rPr>
              <a:t>betting</a:t>
            </a:r>
          </a:p>
          <a:p>
            <a:pPr marL="1028700" lvl="1" indent="-342900"/>
            <a:r>
              <a:rPr lang="en-US" sz="1800" kern="100" dirty="0">
                <a:effectLst/>
                <a:ea typeface="Aptos" panose="020B0004020202020204" pitchFamily="34" charset="0"/>
              </a:rPr>
              <a:t>Can generate realistic patient data to develop sophisticated diagnostic models. </a:t>
            </a:r>
          </a:p>
          <a:p>
            <a:pPr marL="1028700" lvl="1" indent="-342900"/>
            <a:r>
              <a:rPr lang="en-US" sz="1800" kern="100" dirty="0">
                <a:effectLst/>
                <a:ea typeface="Aptos" panose="020B0004020202020204" pitchFamily="34" charset="0"/>
              </a:rPr>
              <a:t>In the autonomous vehicle field, it can create diverse, realistic scenarios for training self-driving vehicles, enabling advancements in areas with limited access to real-world data.</a:t>
            </a:r>
          </a:p>
          <a:p>
            <a:endParaRPr lang="en-US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2BE27-7854-5F1E-DBA1-5CF51D1000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471A4-88C4-E766-DD03-0BFB210AFBB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9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57720-73C9-F10D-AB8B-E7D423548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15F4-83B1-4FDE-D2CB-6383A04A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EAD28127-744F-A0B8-2536-BD8E6832473F}"/>
                  </a:ext>
                </a:extLst>
              </p:cNvPr>
              <p:cNvSpPr>
                <a:spLocks noGrp="1"/>
              </p:cNvSpPr>
              <p:nvPr>
                <p:ph type="pic"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/>
                  <a:t>Consider discrete measurements of moneyline data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𝑚𝑜𝑛𝑒𝑦𝑙𝑖𝑛𝑒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𝑚𝑜𝑛𝑒𝑦𝑙𝑖𝑛𝑒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at the start of a game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. We have our dataset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200" dirty="0"/>
                  <a:t> representing moneyline observations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for different NBA games. Let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200" dirty="0"/>
                  <a:t> be the space of all moneylines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b="1" dirty="0"/>
                  <a:t>. </a:t>
                </a:r>
                <a:r>
                  <a:rPr lang="en-US" sz="2200" dirty="0"/>
                  <a:t>We want to construct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such that</a:t>
                </a:r>
              </a:p>
              <a:p>
                <a:endParaRPr lang="en-US" sz="2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/>
              </a:p>
              <a:p>
                <a:endParaRPr lang="en-US" sz="2200" b="1" dirty="0"/>
              </a:p>
              <a:p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200" dirty="0"/>
                  <a:t> is the observed data distribution</a:t>
                </a:r>
              </a:p>
            </p:txBody>
          </p:sp>
        </mc:Choice>
        <mc:Fallback xmlns="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EAD28127-744F-A0B8-2536-BD8E68324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2"/>
              </p:nvPr>
            </p:nvSpPr>
            <p:spPr>
              <a:blipFill>
                <a:blip r:embed="rId2"/>
                <a:stretch>
                  <a:fillRect l="-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FC3DE-BACC-890F-8ADE-81A35FBC5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5A085-7EA5-8527-BE75-641DF3A951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2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A2FD5-E2F4-FA30-F9FB-939E6435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C25C-20F5-32A4-EEEE-C6A30025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Formulation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A107D973-DC81-5AC1-238B-887DF550529C}"/>
                  </a:ext>
                </a:extLst>
              </p:cNvPr>
              <p:cNvSpPr>
                <a:spLocks noGrp="1"/>
              </p:cNvSpPr>
              <p:nvPr>
                <p:ph type="pic"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/>
                  <a:t>We want to find parameters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2200" dirty="0"/>
                  <a:t> </a:t>
                </a:r>
                <a:r>
                  <a:rPr lang="en-US" sz="2200" dirty="0"/>
                  <a:t>that minimize the distance between our constructed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l-GR" sz="2200" dirty="0"/>
                  <a:t> </a:t>
                </a:r>
                <a:r>
                  <a:rPr lang="en-US" sz="2200" dirty="0"/>
                  <a:t>and our observed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200" b="1" dirty="0"/>
              </a:p>
              <a:p>
                <a:pPr algn="ctr"/>
                <a:endParaRPr lang="en-US" sz="2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func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/>
              </a:p>
              <a:p>
                <a:pPr algn="ctr"/>
                <a:endParaRPr lang="en-US" sz="2200" b="1" dirty="0"/>
              </a:p>
              <a:p>
                <a:r>
                  <a:rPr lang="en-US" sz="2200" dirty="0"/>
                  <a:t>We can create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l-GR" sz="2200" dirty="0"/>
                  <a:t> </a:t>
                </a:r>
                <a:r>
                  <a:rPr lang="en-US" sz="2200" dirty="0"/>
                  <a:t>using a Wasserstein GAN </a:t>
                </a:r>
              </a:p>
            </p:txBody>
          </p:sp>
        </mc:Choice>
        <mc:Fallback xmlns="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A107D973-DC81-5AC1-238B-887DF55052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2"/>
              </p:nvPr>
            </p:nvSpPr>
            <p:spPr>
              <a:blipFill>
                <a:blip r:embed="rId2"/>
                <a:stretch>
                  <a:fillRect l="-695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149F9-F4D9-F793-8B3C-4FCBE4B89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9CF6-4ECA-E96E-C375-4E4CF9515E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5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8861E-AF51-7392-DDA6-4AD8A6702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7AE6-135C-2E88-BE8E-C988275A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Wasserstein GAN (W-GAN)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0B2C44B9-7CC1-05B2-4ED6-97C6E6A52A3E}"/>
                  </a:ext>
                </a:extLst>
              </p:cNvPr>
              <p:cNvSpPr>
                <a:spLocks noGrp="1"/>
              </p:cNvSpPr>
              <p:nvPr>
                <p:ph type="pic"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/>
                  <a:t>Minimizes Wasserstein-1 (or EM) distance metric</a:t>
                </a:r>
              </a:p>
              <a:p>
                <a:endParaRPr lang="en-US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|]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r>
                  <a:rPr lang="en-US" sz="2200" dirty="0"/>
                  <a:t>Intuitively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200" dirty="0"/>
                  <a:t> indicates how much “mass” must be transported from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to transform 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200" dirty="0"/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200" dirty="0"/>
                  <a:t>. Essentially, this distance metric is the “cost” of the optimal transport plan</a:t>
                </a:r>
              </a:p>
            </p:txBody>
          </p:sp>
        </mc:Choice>
        <mc:Fallback xmlns="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0B2C44B9-7CC1-05B2-4ED6-97C6E6A52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2"/>
              </p:nvPr>
            </p:nvSpPr>
            <p:spPr>
              <a:blipFill>
                <a:blip r:embed="rId2"/>
                <a:stretch>
                  <a:fillRect l="-695" t="-1634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7A08F-E345-A67E-6159-D2A2293A81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3F394-3673-5F43-923A-2D59077D45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22741-4599-D866-E2BF-088342B0E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2B7-2CE1-AEEB-30D8-FBDCFCBB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W-GAN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C8342A85-4597-9539-467C-DC88A4D99E1D}"/>
                  </a:ext>
                </a:extLst>
              </p:cNvPr>
              <p:cNvSpPr>
                <a:spLocks noGrp="1"/>
              </p:cNvSpPr>
              <p:nvPr>
                <p:ph type="pic"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/>
                  <a:t>By the Kantorovich-Rubinstein duality, we can calculate our Wasserstein-1 distance metric using</a:t>
                </a:r>
              </a:p>
              <a:p>
                <a:endParaRPr lang="en-US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ℙ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200" dirty="0"/>
                  <a:t> means that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must be 1-Lipschitz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bounded by linear function with slope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C8342A85-4597-9539-467C-DC88A4D99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2"/>
              </p:nvPr>
            </p:nvSpPr>
            <p:spPr>
              <a:blipFill>
                <a:blip r:embed="rId2"/>
                <a:stretch>
                  <a:fillRect l="-695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3CDE0-8FDE-04CD-A1E8-DF80D2B898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6D294-A72C-9386-85A8-A346B0D1D1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3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86E9D-5E3B-1839-9DB6-4FCCC0B45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18A3-DAEA-C3BD-A60C-ED9F7DA1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W-GAN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617058C9-04AE-0E69-9787-C0A00D252D6F}"/>
                  </a:ext>
                </a:extLst>
              </p:cNvPr>
              <p:cNvSpPr>
                <a:spLocks noGrp="1"/>
              </p:cNvSpPr>
              <p:nvPr>
                <p:ph type="pic" sz="quarter" idx="12"/>
              </p:nvPr>
            </p:nvSpPr>
            <p:spPr>
              <a:xfrm>
                <a:off x="630238" y="1618488"/>
                <a:ext cx="10945812" cy="3877056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Consider two networks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First, we sample random vectors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200" dirty="0"/>
                  <a:t> and pass them through the generator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200" dirty="0"/>
                  <a:t>. We then pass 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200" dirty="0"/>
                  <a:t> and real data observations to the critic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sz="2200" dirty="0"/>
                  <a:t> which attempts to classify samples as real or generated. Optimizing both networks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results in a generator network that outputs synthetic data which approximates the real data distribution. </a:t>
                </a:r>
              </a:p>
            </p:txBody>
          </p:sp>
        </mc:Choice>
        <mc:Fallback xmlns="">
          <p:sp>
            <p:nvSpPr>
              <p:cNvPr id="3" name="Picture Placeholder 2">
                <a:extLst>
                  <a:ext uri="{FF2B5EF4-FFF2-40B4-BE49-F238E27FC236}">
                    <a16:creationId xmlns:a16="http://schemas.microsoft.com/office/drawing/2014/main" id="{617058C9-04AE-0E69-9787-C0A00D252D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pic" sz="quarter" idx="12"/>
              </p:nvPr>
            </p:nvSpPr>
            <p:spPr>
              <a:xfrm>
                <a:off x="630238" y="1618488"/>
                <a:ext cx="10945812" cy="3877056"/>
              </a:xfrm>
              <a:blipFill>
                <a:blip r:embed="rId2"/>
                <a:stretch>
                  <a:fillRect l="-695" t="-1634" r="-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FE92A-839C-828F-E039-7860B7D6B2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Mathematics and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7BBE6-A347-2CF8-5B6D-B6BD7E57B7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4100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UMA PowerPoint Template-B-M" id="{EFB45653-0E09-304B-99BC-382CCE02E148}" vid="{499BE942-267E-8843-B348-EC72C0B7BE1B}"/>
    </a:ext>
  </a:extLst>
</a:theme>
</file>

<file path=ppt/theme/theme2.xml><?xml version="1.0" encoding="utf-8"?>
<a:theme xmlns:a="http://schemas.openxmlformats.org/drawingml/2006/main" name="Title Slide-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UMA PowerPoint Template-B-M" id="{EFB45653-0E09-304B-99BC-382CCE02E148}" vid="{5B43BCFC-6284-7C40-916F-F061A9ED9846}"/>
    </a:ext>
  </a:extLst>
</a:theme>
</file>

<file path=ppt/theme/theme3.xml><?xml version="1.0" encoding="utf-8"?>
<a:theme xmlns:a="http://schemas.openxmlformats.org/drawingml/2006/main" name="Title Slide-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UMA PowerPoint Template-B-M" id="{EFB45653-0E09-304B-99BC-382CCE02E148}" vid="{2B3622ED-B29E-F64A-913C-BABE6923D540}"/>
    </a:ext>
  </a:extLst>
</a:theme>
</file>

<file path=ppt/theme/theme4.xml><?xml version="1.0" encoding="utf-8"?>
<a:theme xmlns:a="http://schemas.openxmlformats.org/drawingml/2006/main" name="Content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UMA PowerPoint Template-B-M" id="{EFB45653-0E09-304B-99BC-382CCE02E148}" vid="{D42A414F-A5F9-5D45-8BE1-6E1781C0A538}"/>
    </a:ext>
  </a:extLst>
</a:theme>
</file>

<file path=ppt/theme/theme5.xml><?xml version="1.0" encoding="utf-8"?>
<a:theme xmlns:a="http://schemas.openxmlformats.org/drawingml/2006/main" name="Divid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UMA PowerPoint Template-B-M" id="{EFB45653-0E09-304B-99BC-382CCE02E148}" vid="{62A41141-FFB2-CF49-BF48-5E67EF126C58}"/>
    </a:ext>
  </a:extLst>
</a:theme>
</file>

<file path=ppt/theme/theme6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Y23UMA PowerPoint Template-B-M" id="{EFB45653-0E09-304B-99BC-382CCE02E148}" vid="{F673554B-7990-5A49-957B-E46BAA5D9E8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Slide-1</Template>
  <TotalTime>13154</TotalTime>
  <Words>1388</Words>
  <Application>Microsoft Macintosh PowerPoint</Application>
  <PresentationFormat>Widescreen</PresentationFormat>
  <Paragraphs>166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Aptos</vt:lpstr>
      <vt:lpstr>Arial</vt:lpstr>
      <vt:lpstr>Calibri</vt:lpstr>
      <vt:lpstr>Cambria Math</vt:lpstr>
      <vt:lpstr>Lucida Grande</vt:lpstr>
      <vt:lpstr>Title Slide-1</vt:lpstr>
      <vt:lpstr>Title Slide-2</vt:lpstr>
      <vt:lpstr>Title Slide-3</vt:lpstr>
      <vt:lpstr>Content Master</vt:lpstr>
      <vt:lpstr>Divider Slide</vt:lpstr>
      <vt:lpstr>Closing Slide</vt:lpstr>
      <vt:lpstr>MoneyGANs: Generating Synthetic Moneyline Data for Sports Betting Markets </vt:lpstr>
      <vt:lpstr>What is a Moneyline Bet? </vt:lpstr>
      <vt:lpstr>Need for Synthetic Moneyline Data</vt:lpstr>
      <vt:lpstr>Applications of Synthetic Data</vt:lpstr>
      <vt:lpstr>Problem Formulation</vt:lpstr>
      <vt:lpstr>Problem Formulation cont.</vt:lpstr>
      <vt:lpstr>Wasserstein GAN (W-GAN)</vt:lpstr>
      <vt:lpstr>W-GAN cont.</vt:lpstr>
      <vt:lpstr>W-GAN Training</vt:lpstr>
      <vt:lpstr>W-GAN Training cont. </vt:lpstr>
      <vt:lpstr>Empirical Data Distribution</vt:lpstr>
      <vt:lpstr>Initial Model</vt:lpstr>
      <vt:lpstr>Improved Model with Regularization</vt:lpstr>
      <vt:lpstr>Additional Insights</vt:lpstr>
      <vt:lpstr>Future Work</vt:lpstr>
      <vt:lpstr>Acknowledgements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Birnbach</dc:creator>
  <cp:lastModifiedBy>Jake Birnbach</cp:lastModifiedBy>
  <cp:revision>98</cp:revision>
  <dcterms:created xsi:type="dcterms:W3CDTF">2024-04-23T19:05:39Z</dcterms:created>
  <dcterms:modified xsi:type="dcterms:W3CDTF">2024-12-17T23:15:51Z</dcterms:modified>
</cp:coreProperties>
</file>